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handoutMasterIdLst>
    <p:handoutMasterId r:id="rId16"/>
  </p:handout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4976-0644-47E7-9030-D7E508423263}" type="datetimeFigureOut">
              <a:rPr lang="th-TH" smtClean="0"/>
              <a:t>20/07/58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D9293-A809-4429-9978-5E8E4B8EA77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54418E-5AA5-46BE-8795-0E8120C68531}" type="datetimeFigureOut">
              <a:rPr lang="th-TH" smtClean="0"/>
              <a:pPr/>
              <a:t>20/07/58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143F3D6-4250-40C0-9008-8F618FFA15C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05930"/>
            <a:ext cx="8784976" cy="1491021"/>
          </a:xfrm>
        </p:spPr>
        <p:txBody>
          <a:bodyPr>
            <a:noAutofit/>
          </a:bodyPr>
          <a:lstStyle/>
          <a:p>
            <a:r>
              <a:rPr lang="th-TH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การทำลายเอกสารของมหาวิทยาลัยธรรมศาสตร์</a:t>
            </a:r>
            <a:endParaRPr lang="th-TH" sz="5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3861048"/>
            <a:ext cx="36004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3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นายสมชาติ เย็นประยูร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กองกลาง มหาวิทยาลัยธรรมศาสตร์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535322" cy="5286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6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รายงานอธิการบดี (ข้อ 68.4)  และข้อ 69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วิธีการทำงาน</a:t>
            </a: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1. พนักงาน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ธุรการฯ ทำหนังสือ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รายงานผลการพิจารณาพร้อมทั้งบันทึกความเห็นแย้งของคณะกรรมการ (ถ้ามี)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ต่ออธิการบดีเพื่อพิจารณาสั่งการต่อไป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อธิการบดีได้รับรายงาน (จากข้อ1) ให้พิจารณาสั่งการ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2.1 ถ้าอธิการบดีเห็นว่าหนังสือเรื่องใดยังไม่ควรทำลาย ให้สั่งการให้เก็บหนังสือนั้นไว้จนถึงเวลาการทำลายงวดต่อไป</a:t>
            </a:r>
          </a:p>
          <a:p>
            <a:pPr>
              <a:buNone/>
            </a:pPr>
            <a: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2.2 ถ้าอธิการบดีเห็นว่าหนังสือที่เสนอควรทำลายได้ ก็จะลงนามหนังสือถึงกองจดหมายเหตุแห่งชาติฯ พิจารณาต่อไป</a:t>
            </a:r>
          </a:p>
          <a:p>
            <a:pPr>
              <a:buNone/>
            </a:pPr>
            <a: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2.3 ข้อยกเว้น ถ้าหน่วยงานใดได้ทำหนังสือทำความตกลงกับกรมศิลปากรแล้ว ไม่ต้องส่งไปให้พิจารณา </a:t>
            </a:r>
          </a:p>
          <a:p>
            <a:pPr marL="0" indent="0">
              <a:buNone/>
            </a:pP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3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59" y="116632"/>
            <a:ext cx="593145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78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363272" cy="482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7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กองหอจดหมายเหตุแห่งชาติ กรมศิลปากร พิจารณา (ข้อ 70, 70.1 , 70.2)</a:t>
            </a:r>
          </a:p>
          <a:p>
            <a:pPr marL="0" indent="0">
              <a:buNone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 </a:t>
            </a:r>
            <a:r>
              <a:rPr lang="th-TH" sz="2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 วิธีการทำงาน</a:t>
            </a:r>
          </a:p>
          <a:p>
            <a:pPr marL="0" indent="0" algn="thaiDist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 ถ้า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กองจดหมายเหตุแห่งชาติฯ เห็นชอบด้วย ให้แจ้งให้ส่วนราชการนั้นดำเนินการทำลายหนังสือต่อไป</a:t>
            </a:r>
          </a:p>
          <a:p>
            <a:pPr marL="0" indent="0" algn="thaiDist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2.  แต่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ถ้ากองจดหมายเหตุแห่งชาติฯ ไม่แจ้งให้ทราบอย่างใดภายในกำหนดเวลา 60 วัน นับแต่วันที่ส่วนราชการนั้นได้ส่งเรื่องให้กองจดหมายเหตุแห่งชาติฯ ให้ถือว่ากองจดหมายเหตุแห่งชาติฯ ได้ให้ความเห็นชอบแล้ว และให้ส่วนราชการทำลายหนังสือได้ ทางปฏิบัติเจ้าพนักงานธุรการฯ ควรโทร.ไปถามทางหอจดหมายเหตุแห่งชาติก่อน</a:t>
            </a:r>
          </a:p>
          <a:p>
            <a:pPr marL="0" indent="0" algn="thaiDist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3.  ถ้า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กองจดหมายเหตุแห่งชาติฯ เห็นว่าหนังสือฉบับใดควรจะขยายเวลาการเก็บไว้อย่างใด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ให้เก็บไว้</a:t>
            </a:r>
          </a:p>
          <a:p>
            <a:pPr marL="0" indent="0" algn="thaiDist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ตลอดไป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ให้แจ้งให้ส่วนราชการนั้นทราบ และให้ส่วนราชการนั้น ๆ ทำการแก้ไขตามที่กองจดหมายเหตุแห่งชาติฯ แจ้งมา และถ้า หนังสือรายการใดที่เห็นควรให้ส่งไปเก็บไว้ที่กองจดหมายเหตุแห่งชาติฯ ก็ให้ส่วนราชการนั้น ๆ ปฏิบัติตาม</a:t>
            </a:r>
          </a:p>
        </p:txBody>
      </p:sp>
    </p:spTree>
    <p:extLst>
      <p:ext uri="{BB962C8B-B14F-4D97-AF65-F5344CB8AC3E}">
        <p14:creationId xmlns="" xmlns:p14="http://schemas.microsoft.com/office/powerpoint/2010/main" val="13448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1925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8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วิธีการทำลายหนังสือ</a:t>
            </a:r>
          </a:p>
          <a:p>
            <a:pPr marL="0" indent="0">
              <a:buNone/>
            </a:pPr>
            <a:r>
              <a:rPr lang="th-TH" sz="2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 / วิธีการทำงาน  (พนักงานธุรการฯ  ,  คณะกรรมการ)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1. ใน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การทำลายเอกสารจะมีวิธีการทำลาย โดยการเผา และวิธีการย่อยกระดาษ ซีกจนนำมาอ่านไม่ได้  </a:t>
            </a:r>
          </a:p>
          <a:p>
            <a:pPr marL="0" indent="0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โดยการติดต่อโรงงานกระดาษ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2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พนักงานธุรการฯ ทำบันทึกถึงคณบดีคณะ วิทยาลัย, รองอธิการบดีฝ่ายฯ ที่ดูแลกองต่าง ๆ เพื่อขออนุมัติ 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ทำลาย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โดยการติดต่อโรงงานรับซื้อกระดาษ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2.1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ตกลงราคาและแจ้งโรงงานมารับซื้อกระดาษเพื่อไปทำการย่อย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2.2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นำเงินที่ได้ส่งกองคลังเพื่อเป็นรายได้ของแผ่นดิน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3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 พนักงานธุรการฯ ทำหนังสือบันทึกข้อความ ให้คณะกรรมการลงนามรายงานผลการทำลายเอกสารเสนออธิการบดี เพื่อทราบ</a:t>
            </a:r>
          </a:p>
          <a:p>
            <a:pPr marL="0" indent="0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4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  เอกสารการทำลายทั้งหมดมีอายุการเก็บ 5 ปี</a:t>
            </a:r>
          </a:p>
          <a:p>
            <a:pPr marL="0" indent="0">
              <a:buNone/>
            </a:pP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8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07" t="17568" r="25041" b="9122"/>
          <a:stretch/>
        </p:blipFill>
        <p:spPr bwMode="auto">
          <a:xfrm>
            <a:off x="1619672" y="260648"/>
            <a:ext cx="54006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139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640960" cy="648072"/>
          </a:xfrm>
        </p:spPr>
        <p:txBody>
          <a:bodyPr>
            <a:noAutofit/>
          </a:bodyPr>
          <a:lstStyle/>
          <a:p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ขั้นตอนการทำลายเอกสารของ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มหาวิทยาลัยธรรมศาสตร์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56992"/>
            <a:ext cx="8280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1</a:t>
            </a:r>
            <a:r>
              <a:rPr lang="th-TH" sz="24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ตามระเบียบสำนักนายกรัฐมนตรี ว่าด้วยงานสารบรรณ พ.ศ.2526 </a:t>
            </a:r>
            <a:b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และแก้ไขเพิ่มเติม (ฉบับที่ 2) พ.ศ.2548   ข้อ 66  ภายใน 60 วัน หลังสิ้นปีปฏิทิน </a:t>
            </a:r>
            <a:b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เจ้าหน้าที่ผู้รับผิดชอบในการเก็บหนังสือสำรวจหนังสือที่ครบอายุการจัดเก็บ </a:t>
            </a:r>
            <a:b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ไม่ว่าจะเป็นหนังสือที่เก็บไว้เองหรือที่ฝากเก็บไว้ที่กองจดหมายเหตุแห่งชาติ</a:t>
            </a:r>
          </a:p>
          <a:p>
            <a:endParaRPr lang="th-TH" sz="2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ผู้รับผิดชอบ    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เจ้าพนักงานธุรการที่ได้รับมอบหมายการจัดเก็บเอกสารของหน่วยงาน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4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8424936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 / วิธีการทำงาน</a:t>
            </a:r>
          </a:p>
          <a:p>
            <a:pPr marL="0" indent="0" algn="thaiDist">
              <a:buNone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1. เจ้า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พนักงานธุรการฯ ทำหนังสือบันทึกให้ คณบดีคณะ  วิทยาลัย , รองอธิการบดีฝ่ายฯ ที่ควบคุมดูแลกองต่าง ๆ ลงนามให้เจ้าหน้าที่ทุกคนที่จัดเก็บเอกสารทำการสำรวจเอกสารที่หมดความจำเป็นใช้อ้างอิง ทำบัญชีส่งมอบเอกสารดังกล่าวพร้อมกำหนดอายุการ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ทำลาย</a:t>
            </a:r>
            <a:b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ตามระเบียบฯ พ.ศ.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2526 แก้ไขเพิ่มเติม พ.ศ. 2548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 57 ดู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folder)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แล้วลง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ลายมือชื่อ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ส่งให้เจ้าพนักงานธุรการฯ</a:t>
            </a:r>
          </a:p>
          <a:p>
            <a:pPr marL="0" indent="0">
              <a:buNone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 เจ้า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พนักงานธุรการฯ สำรวจเอกสารและหนังสือที่ครบอายุในทะเบียน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เก็บเอกสาร</a:t>
            </a:r>
            <a:b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หนังสือที่ส่งมาจากเจ้าหน้าที่ฝ่ายต่าง ๆ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th-TH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(โดย</a:t>
            </a:r>
            <a:r>
              <a:rPr lang="th-TH" sz="2400" b="1" dirty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</a:t>
            </a:r>
            <a:r>
              <a:rPr lang="th-TH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  1</a:t>
            </a:r>
            <a:r>
              <a:rPr lang="th-TH" sz="2400" b="1" dirty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บัญชีคุมแฟ้มเก็บ</a:t>
            </a:r>
            <a:r>
              <a:rPr lang="th-TH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</a:t>
            </a:r>
            <a:r>
              <a:rPr lang="th-TH" sz="2400" b="1" dirty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(ดูใน</a:t>
            </a:r>
            <a:r>
              <a:rPr lang="en-US" sz="2400" b="1" dirty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folder) </a:t>
            </a:r>
            <a:r>
              <a:rPr lang="th-TH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2</a:t>
            </a:r>
            <a:r>
              <a:rPr lang="en-US" sz="2400" b="1" dirty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2400" b="1" dirty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บัญชีนำส่งของเจ้าหน้าที่ฝ่ายต่าง ๆ  </a:t>
            </a:r>
            <a:r>
              <a:rPr lang="th-TH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3</a:t>
            </a:r>
            <a:r>
              <a:rPr lang="th-TH" sz="2400" b="1" dirty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แนวทางการกำหนดอายุเอกสารกลางของมหาวิทยาลัยธรรมศาสตร์(ดูใน</a:t>
            </a:r>
            <a:r>
              <a:rPr lang="en-US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folder) </a:t>
            </a:r>
            <a:br>
              <a:rPr lang="en-US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4. </a:t>
            </a:r>
            <a:r>
              <a:rPr lang="th-TH" sz="2400" b="1" dirty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 57 อายุการเก็บ</a:t>
            </a:r>
            <a:r>
              <a:rPr lang="th-TH" sz="2400" b="1" dirty="0" smtClean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หนังสือ)</a:t>
            </a:r>
            <a:endParaRPr lang="th-TH" sz="2400" b="1" dirty="0">
              <a:solidFill>
                <a:srgbClr val="FF66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thaiDist">
              <a:buNone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3. คัด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แยกเอกสาร, หนังสือที่จะทำลาย โดยการแยกเอกสารเป็นกลุ่มเรื่อง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หมวด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การเงิน , หมวด คำสั่ง, หมวด หนังสือโต้ตอบต่าง ๆ ฯลฯ</a:t>
            </a:r>
          </a:p>
          <a:p>
            <a:pPr marL="0" indent="0" algn="thaiDist">
              <a:buNone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4. ดำเนินการ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จัดเรียงเอกสารตามวันที่ ลำดับก่อนหลัง</a:t>
            </a:r>
          </a:p>
          <a:p>
            <a:pPr marL="0" indent="0">
              <a:buNone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0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229" y="332656"/>
            <a:ext cx="7772400" cy="4283968"/>
          </a:xfrm>
        </p:spPr>
        <p:txBody>
          <a:bodyPr/>
          <a:lstStyle/>
          <a:p>
            <a:pPr marL="0" indent="0">
              <a:buNone/>
            </a:pPr>
            <a:r>
              <a:rPr lang="th-TH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</a:t>
            </a:r>
            <a:r>
              <a:rPr lang="th-TH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ที่ 2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จัดทำบัญชีหนังสือขอทำลายหนังสือราชการ มีต้นฉบับและสำเนาคู่ฉบับ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จำนวน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ชุด ตามแบบที่ 25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ท้าย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ระเบียบสารบรรณข้อ 66 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63" t="37232" r="20543" b="35521"/>
          <a:stretch/>
        </p:blipFill>
        <p:spPr bwMode="auto">
          <a:xfrm>
            <a:off x="539552" y="1145526"/>
            <a:ext cx="794975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377" y="4437112"/>
            <a:ext cx="8410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 / วิธีการทำงาน (เจ้าพนักงานธุรการฯ)</a:t>
            </a:r>
          </a:p>
          <a:p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ดำเนินการบันทึกรายการเอกสารที่จะทำลายลงในแบบฟอร์ม ( แบบที่ 25 บัญชีหนังสือขอทำลายประจำปี... )</a:t>
            </a:r>
          </a:p>
          <a:p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แจ้งผลการสำรวจ (บัญชีหนังสือขอทำลาย ประจำปี...) ให้ผู้บังคับบัญชาระดับต้นทราบ (เสนอเลขานุการคณะ,วิทยาลัย , ระดับกองเสนอผู้อำนวยการโดยผ่านหัวหน้างาน)</a:t>
            </a:r>
          </a:p>
          <a:p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เลขานุการคณะ, วิทยาลัย / ผู้อำนวยการกอง  รับทราบเอกสารที่จะทำลาย (ถ้าไม่มีข้อท้วงติงก็ดำเนินการต่อไป)</a:t>
            </a: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8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640960" cy="315581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3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 67 ให้หัวหน้าส่วนราชการระดับกรมแต่งตั้งคณะกรรมการทำลาย</a:t>
            </a:r>
            <a:r>
              <a:rPr lang="th-TH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 </a:t>
            </a:r>
          </a:p>
          <a:p>
            <a:pPr marL="0" indent="0" algn="thaiDist">
              <a:buNone/>
            </a:pPr>
            <a:r>
              <a:rPr lang="th-TH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ขั้นตอน /  วิธีการทำงาน       </a:t>
            </a:r>
          </a:p>
          <a:p>
            <a:pPr marL="0" indent="0">
              <a:buNone/>
            </a:pPr>
            <a:r>
              <a:rPr lang="th-TH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เจ้าพนักงานธุรการฯ ทำคำสั่งแต่งตั้งคณะกรรมการทำลายหนังสือ ประกอบด้วยประธานกรรมการ (เลขานุการคณะ,ผู้อำนวยการ) , กรรมการตัวแทนจากหอจดหมายเหตุ มธ. , กรรมการตัวแทนจากสำนักงานอธิการบดี และกรรมการจากหน่วยงานที่ขอทำลาย โดยให้เจ้าพนักงานธุรการที่ได้รับมอบหมายการจัดเก็บ</a:t>
            </a:r>
            <a:br>
              <a:rPr lang="th-TH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เอกสารเป็นเลขานุการ  โดยปกติให้แต่งตั้งจากข้าราชการตั้งแต่ระดับ 3 หรือเทียบเท่าขึ้นไป</a:t>
            </a:r>
          </a:p>
          <a:p>
            <a:pPr marL="0" indent="0">
              <a:buNone/>
            </a:pP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3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4" t="19040" r="17151" b="15707"/>
          <a:stretch/>
        </p:blipFill>
        <p:spPr bwMode="auto">
          <a:xfrm>
            <a:off x="827584" y="188640"/>
            <a:ext cx="747663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792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02" t="19168" r="25499" b="10595"/>
          <a:stretch/>
        </p:blipFill>
        <p:spPr bwMode="auto">
          <a:xfrm>
            <a:off x="1691680" y="116632"/>
            <a:ext cx="5904656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64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49694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4</a:t>
            </a:r>
            <a:r>
              <a:rPr lang="th-T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2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</a:t>
            </a:r>
            <a:r>
              <a:rPr lang="th-TH" sz="2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มีอำนาจลงนาม  ข้อ 67</a:t>
            </a:r>
          </a:p>
          <a:p>
            <a:pPr marL="0" indent="0">
              <a:buNone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  อธิการบดี มีคำสั่งแต่งตั้งคณะกรรมการทำลายหนังสือราชการ โดยคณะกรรมการฯ มีหน้าที่ตามระเบียบฯ ข้อ 68</a:t>
            </a:r>
          </a:p>
          <a:p>
            <a:pPr marL="0" indent="0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1.1 พิจารณาหนังสือที่จะขอทำลาย ตามบัญชีหนังสือขอทำลาย</a:t>
            </a:r>
          </a:p>
          <a:p>
            <a:pPr marL="0" indent="0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1.2. กรณีที่คณะกรรมการมีความเห็นว่าหนังสือฉบับใดไม่ควรทำลาย และควรขยายระยะเวลาการเก็บไว้ 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ให้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ลง ความเห็นว่าจะขยายระยะเวลาการเก็บไว้เมื่อใด ในช่องการพิจารณา</a:t>
            </a:r>
          </a:p>
          <a:p>
            <a:pPr marL="0" indent="0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1.3. กรณีที่คณะกรรมการมีความเห็นว่าหนังสือเรื่องใดควรทำลาย ให้กรอก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เครื่องหมาย 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X)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ลงใน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ช่องการพิจารณา</a:t>
            </a:r>
          </a:p>
          <a:p>
            <a:pPr marL="0" indent="0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1.4. เสนอรายงานผลการพิจารณา พร้อมทั้งบันทึกความเห็นต่อผู้บังคับบัญชา เพื่อพิจารณาสั่งการต่อไป</a:t>
            </a:r>
          </a:p>
          <a:p>
            <a:pPr marL="0" indent="0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1.5. ควบคุมการทำลายหนังสือจากหัวหน้าส่วนราชการระดับกรมฯ ผ่านขั้นตอนตามระเบียบฯ  เมื่อ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ทำลาย     </a:t>
            </a:r>
            <a:b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หนังสือ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ราชการเรียบร้อยแล้ว ให้ทำบันทึกลงนามร่วมกันเสนอผู้มีอำนาจอนุมัติทราบ</a:t>
            </a:r>
          </a:p>
          <a:p>
            <a:pPr marL="0" indent="0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  เจ้าพนักงานธุรการฯ นำคำสั่งฯ ที่อธิการบดีลงนามแล้วไปออกเลขที่กับเจ้าหน้าที่</a:t>
            </a:r>
          </a:p>
          <a:p>
            <a:pPr marL="0" indent="0">
              <a:buNone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  แจ้งคณะกรรมการฯ ทราบโดยให้คณะกรรมการลงนามรับทราบในคำสั่ง (พร้อมนัดประชุม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กรรมการ</a:t>
            </a:r>
            <a:b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ทำลาย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เอกสาร)</a:t>
            </a:r>
          </a:p>
          <a:p>
            <a:pPr marL="0" indent="0">
              <a:buNone/>
            </a:pP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9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9126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5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พิจารณาเอกสารที่ขอทำลาย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ขั้นตอน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 วิธีการทำงาน   (คณะกรรมการ)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1.ให้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คณะกรรมการฯ พิจารณาเอกสารที่จะทำลาย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1.1 ถ้า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เรื่องใดควรทำลายให้ทำเครื่องหมาย </a:t>
            </a:r>
            <a:r>
              <a:rPr lang="en-US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X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ลง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ในช่องการพิจารณา (แบบฟอร์มที่ 25)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1.2 ถ้า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เรื่องใดเห็นว่าไม่สมควรทำลายให้ลงความเห็นในช่องการพิจารณา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1.3 พนักงาน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ธุรการฯ ดำเนินการจดรายงานการประชุม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1.4 กรณี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ที่กรรมการให้มีการแก้ไขหรือให้เก็บหนังสือไว้ก่อน ก็ให้ดำเนินการแก้ไข ปรับเปลี่ยน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บัญชี</a:t>
            </a:r>
            <a:b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ตาม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แบบฟอร์มที่ 25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1.5 พนักงาน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ธุรการฯ ทำรายงานสรุปให้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คณบดี (ระดับ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คณะ, วิทยาลัย, สำนักงาน) หรือรอง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อธิการบดี</a:t>
            </a:r>
            <a:b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ฝ่าย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ต่าง ๆ ที่ดูแลกองต่าง ๆ)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เพื่อ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ดำเนินการทำหนังสือถึงอธิการบดีเพื่อดำเนินการต่อไป</a:t>
            </a:r>
          </a:p>
          <a:p>
            <a:pPr marL="0" indent="0">
              <a:buNone/>
            </a:pP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3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</TotalTime>
  <Words>629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การทำลายเอกสารของมหาวิทยาลัยธรรมศาสตร์</vt:lpstr>
      <vt:lpstr>ขั้นตอนการทำลายเอกสารของมหาวิทยาลัยธรรมศาสตร์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ขั้นตอนการทำลายเอกสารของมหาวิทยาลัยธรรมศาสตร์</dc:title>
  <dc:creator>woonzen.zaap</dc:creator>
  <cp:lastModifiedBy>Windows User</cp:lastModifiedBy>
  <cp:revision>23</cp:revision>
  <dcterms:created xsi:type="dcterms:W3CDTF">2015-07-08T03:27:31Z</dcterms:created>
  <dcterms:modified xsi:type="dcterms:W3CDTF">2015-07-20T03:05:22Z</dcterms:modified>
</cp:coreProperties>
</file>